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sldIdLst>
    <p:sldId id="256" r:id="rId2"/>
    <p:sldId id="260" r:id="rId3"/>
    <p:sldId id="258" r:id="rId4"/>
    <p:sldId id="273" r:id="rId5"/>
    <p:sldId id="274" r:id="rId6"/>
    <p:sldId id="276" r:id="rId7"/>
    <p:sldId id="280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68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9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9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8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3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7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0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7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8D897-F3F6-42C8-80C7-CE18FD73DE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92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F58D897-F3F6-42C8-80C7-CE18FD73DE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7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8D897-F3F6-42C8-80C7-CE18FD73DE5B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F606E56-B5BD-43A0-A6E0-5F566414D1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98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od news: Wind energy is the cheapest energy source in Germany ...">
            <a:extLst>
              <a:ext uri="{FF2B5EF4-FFF2-40B4-BE49-F238E27FC236}">
                <a16:creationId xmlns:a16="http://schemas.microsoft.com/office/drawing/2014/main" id="{6D5491FD-E710-44B3-9975-15B8D928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A23A9B-218D-478C-BD3E-864041C324F9}"/>
              </a:ext>
            </a:extLst>
          </p:cNvPr>
          <p:cNvSpPr/>
          <p:nvPr/>
        </p:nvSpPr>
        <p:spPr>
          <a:xfrm>
            <a:off x="854629" y="2566118"/>
            <a:ext cx="104827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nap ITC" panose="04040A07060A02020202" pitchFamily="82" charset="0"/>
              </a:rPr>
              <a:t>SOURCES OF ENERGY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60F75-BAEA-4B91-8B37-6B10B7C1F065}"/>
              </a:ext>
            </a:extLst>
          </p:cNvPr>
          <p:cNvSpPr/>
          <p:nvPr/>
        </p:nvSpPr>
        <p:spPr>
          <a:xfrm>
            <a:off x="4572505" y="783972"/>
            <a:ext cx="2505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Unit 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9D6AD-F1D2-44D7-9BEE-A6E3FB75A9BE}"/>
              </a:ext>
            </a:extLst>
          </p:cNvPr>
          <p:cNvSpPr/>
          <p:nvPr/>
        </p:nvSpPr>
        <p:spPr>
          <a:xfrm>
            <a:off x="2854806" y="4310944"/>
            <a:ext cx="66316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odoni MT Black" panose="02070A03080606020203" pitchFamily="18" charset="0"/>
              </a:rPr>
              <a:t>Language Focus </a:t>
            </a:r>
          </a:p>
        </p:txBody>
      </p:sp>
    </p:spTree>
    <p:extLst>
      <p:ext uri="{BB962C8B-B14F-4D97-AF65-F5344CB8AC3E}">
        <p14:creationId xmlns:p14="http://schemas.microsoft.com/office/powerpoint/2010/main" val="293401291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500+ Windmill Pictures | Download Free Images on Unsplash">
            <a:extLst>
              <a:ext uri="{FF2B5EF4-FFF2-40B4-BE49-F238E27FC236}">
                <a16:creationId xmlns:a16="http://schemas.microsoft.com/office/drawing/2014/main" id="{EA7479B8-40A2-49FA-9066-A1398DD8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64"/>
            <a:ext cx="12192000" cy="688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3550CD-8A2E-4090-9703-A2B9AA422180}"/>
              </a:ext>
            </a:extLst>
          </p:cNvPr>
          <p:cNvSpPr/>
          <p:nvPr/>
        </p:nvSpPr>
        <p:spPr>
          <a:xfrm>
            <a:off x="-1077178" y="282974"/>
            <a:ext cx="67315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Forte" panose="03060902040502070203" pitchFamily="66" charset="0"/>
              </a:rPr>
              <a:t>GRAMMAR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8D12CD-1410-48F5-A70D-6A7C6F267737}"/>
              </a:ext>
            </a:extLst>
          </p:cNvPr>
          <p:cNvSpPr/>
          <p:nvPr/>
        </p:nvSpPr>
        <p:spPr>
          <a:xfrm>
            <a:off x="606489" y="1520542"/>
            <a:ext cx="112340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RELATIVE CLAUSES 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REPLACED BY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4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PARTICIPLES AND TO INFINITIVES</a:t>
            </a:r>
          </a:p>
        </p:txBody>
      </p:sp>
    </p:spTree>
    <p:extLst>
      <p:ext uri="{BB962C8B-B14F-4D97-AF65-F5344CB8AC3E}">
        <p14:creationId xmlns:p14="http://schemas.microsoft.com/office/powerpoint/2010/main" val="38973250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A03F974A-B787-4AD5-9806-9E49431D9BCA}"/>
              </a:ext>
            </a:extLst>
          </p:cNvPr>
          <p:cNvSpPr/>
          <p:nvPr/>
        </p:nvSpPr>
        <p:spPr>
          <a:xfrm>
            <a:off x="2714315" y="4184585"/>
            <a:ext cx="1343327" cy="1343305"/>
          </a:xfrm>
          <a:prstGeom prst="donut">
            <a:avLst>
              <a:gd name="adj" fmla="val 110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E8F4CC-BBDB-4131-865A-D1163719289A}"/>
              </a:ext>
            </a:extLst>
          </p:cNvPr>
          <p:cNvSpPr/>
          <p:nvPr/>
        </p:nvSpPr>
        <p:spPr>
          <a:xfrm>
            <a:off x="3715272" y="3984274"/>
            <a:ext cx="2691479" cy="169955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6E7BEC34-8712-4121-B89E-1D028B354FED}"/>
              </a:ext>
            </a:extLst>
          </p:cNvPr>
          <p:cNvSpPr/>
          <p:nvPr/>
        </p:nvSpPr>
        <p:spPr>
          <a:xfrm>
            <a:off x="2714315" y="2173578"/>
            <a:ext cx="1343327" cy="1343305"/>
          </a:xfrm>
          <a:prstGeom prst="donut">
            <a:avLst>
              <a:gd name="adj" fmla="val 110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D5228C1-CF55-4BE2-AE7B-C88509CC0EDD}"/>
              </a:ext>
            </a:extLst>
          </p:cNvPr>
          <p:cNvSpPr/>
          <p:nvPr/>
        </p:nvSpPr>
        <p:spPr>
          <a:xfrm>
            <a:off x="3697493" y="2236263"/>
            <a:ext cx="2722720" cy="124925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1F5A3899-EFBD-4BFB-8FDC-5267FF46802C}"/>
              </a:ext>
            </a:extLst>
          </p:cNvPr>
          <p:cNvSpPr/>
          <p:nvPr/>
        </p:nvSpPr>
        <p:spPr>
          <a:xfrm>
            <a:off x="2714315" y="162571"/>
            <a:ext cx="1343327" cy="1343305"/>
          </a:xfrm>
          <a:prstGeom prst="donut">
            <a:avLst>
              <a:gd name="adj" fmla="val 1101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75B59-DC00-42B8-8688-3B167C096D7D}"/>
              </a:ext>
            </a:extLst>
          </p:cNvPr>
          <p:cNvSpPr/>
          <p:nvPr/>
        </p:nvSpPr>
        <p:spPr>
          <a:xfrm>
            <a:off x="3715272" y="217952"/>
            <a:ext cx="2691479" cy="124925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B87982-E515-4740-BB89-4E019C5AE4D8}"/>
              </a:ext>
            </a:extLst>
          </p:cNvPr>
          <p:cNvSpPr/>
          <p:nvPr/>
        </p:nvSpPr>
        <p:spPr>
          <a:xfrm>
            <a:off x="2862121" y="310375"/>
            <a:ext cx="1047716" cy="1047699"/>
          </a:xfrm>
          <a:custGeom>
            <a:avLst/>
            <a:gdLst>
              <a:gd name="connsiteX0" fmla="*/ 0 w 1047716"/>
              <a:gd name="connsiteY0" fmla="*/ 523850 h 1047699"/>
              <a:gd name="connsiteX1" fmla="*/ 523858 w 1047716"/>
              <a:gd name="connsiteY1" fmla="*/ 0 h 1047699"/>
              <a:gd name="connsiteX2" fmla="*/ 1047716 w 1047716"/>
              <a:gd name="connsiteY2" fmla="*/ 523850 h 1047699"/>
              <a:gd name="connsiteX3" fmla="*/ 523858 w 1047716"/>
              <a:gd name="connsiteY3" fmla="*/ 1047700 h 1047699"/>
              <a:gd name="connsiteX4" fmla="*/ 0 w 1047716"/>
              <a:gd name="connsiteY4" fmla="*/ 523850 h 104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16" h="1047699">
                <a:moveTo>
                  <a:pt x="0" y="523850"/>
                </a:moveTo>
                <a:cubicBezTo>
                  <a:pt x="0" y="234536"/>
                  <a:pt x="234539" y="0"/>
                  <a:pt x="523858" y="0"/>
                </a:cubicBezTo>
                <a:cubicBezTo>
                  <a:pt x="813177" y="0"/>
                  <a:pt x="1047716" y="234536"/>
                  <a:pt x="1047716" y="523850"/>
                </a:cubicBezTo>
                <a:cubicBezTo>
                  <a:pt x="1047716" y="813164"/>
                  <a:pt x="813177" y="1047700"/>
                  <a:pt x="523858" y="1047700"/>
                </a:cubicBezTo>
                <a:cubicBezTo>
                  <a:pt x="234539" y="1047700"/>
                  <a:pt x="0" y="813164"/>
                  <a:pt x="0" y="52385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434" tIns="153432" rIns="153434" bIns="153432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100" kern="1200" dirty="0"/>
              <a:t> 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3FC2F54-9F29-4642-9951-2E2A3253FFD5}"/>
              </a:ext>
            </a:extLst>
          </p:cNvPr>
          <p:cNvSpPr/>
          <p:nvPr/>
        </p:nvSpPr>
        <p:spPr>
          <a:xfrm>
            <a:off x="3252439" y="1706187"/>
            <a:ext cx="267080" cy="267080"/>
          </a:xfrm>
          <a:prstGeom prst="flowChartConnector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D884502-603E-4E7C-9693-0ED762A21C14}"/>
              </a:ext>
            </a:extLst>
          </p:cNvPr>
          <p:cNvSpPr/>
          <p:nvPr/>
        </p:nvSpPr>
        <p:spPr>
          <a:xfrm>
            <a:off x="2862121" y="2321381"/>
            <a:ext cx="1047716" cy="1047699"/>
          </a:xfrm>
          <a:custGeom>
            <a:avLst/>
            <a:gdLst>
              <a:gd name="connsiteX0" fmla="*/ 0 w 1047716"/>
              <a:gd name="connsiteY0" fmla="*/ 523850 h 1047699"/>
              <a:gd name="connsiteX1" fmla="*/ 523858 w 1047716"/>
              <a:gd name="connsiteY1" fmla="*/ 0 h 1047699"/>
              <a:gd name="connsiteX2" fmla="*/ 1047716 w 1047716"/>
              <a:gd name="connsiteY2" fmla="*/ 523850 h 1047699"/>
              <a:gd name="connsiteX3" fmla="*/ 523858 w 1047716"/>
              <a:gd name="connsiteY3" fmla="*/ 1047700 h 1047699"/>
              <a:gd name="connsiteX4" fmla="*/ 0 w 1047716"/>
              <a:gd name="connsiteY4" fmla="*/ 523850 h 104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16" h="1047699">
                <a:moveTo>
                  <a:pt x="0" y="523850"/>
                </a:moveTo>
                <a:cubicBezTo>
                  <a:pt x="0" y="234536"/>
                  <a:pt x="234539" y="0"/>
                  <a:pt x="523858" y="0"/>
                </a:cubicBezTo>
                <a:cubicBezTo>
                  <a:pt x="813177" y="0"/>
                  <a:pt x="1047716" y="234536"/>
                  <a:pt x="1047716" y="523850"/>
                </a:cubicBezTo>
                <a:cubicBezTo>
                  <a:pt x="1047716" y="813164"/>
                  <a:pt x="813177" y="1047700"/>
                  <a:pt x="523858" y="1047700"/>
                </a:cubicBezTo>
                <a:cubicBezTo>
                  <a:pt x="234539" y="1047700"/>
                  <a:pt x="0" y="813164"/>
                  <a:pt x="0" y="52385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434" tIns="153432" rIns="153434" bIns="153432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100" kern="1200" baseline="-25000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CC62F7CF-DA00-479E-B5CD-C154138C52C7}"/>
              </a:ext>
            </a:extLst>
          </p:cNvPr>
          <p:cNvSpPr/>
          <p:nvPr/>
        </p:nvSpPr>
        <p:spPr>
          <a:xfrm>
            <a:off x="3252439" y="3717194"/>
            <a:ext cx="267080" cy="267080"/>
          </a:xfrm>
          <a:prstGeom prst="flowChartConnector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4DB0917-0175-47C5-ABCD-3D2315E8086B}"/>
              </a:ext>
            </a:extLst>
          </p:cNvPr>
          <p:cNvSpPr/>
          <p:nvPr/>
        </p:nvSpPr>
        <p:spPr>
          <a:xfrm>
            <a:off x="2862121" y="4332388"/>
            <a:ext cx="1047716" cy="1047699"/>
          </a:xfrm>
          <a:custGeom>
            <a:avLst/>
            <a:gdLst>
              <a:gd name="connsiteX0" fmla="*/ 0 w 1047716"/>
              <a:gd name="connsiteY0" fmla="*/ 523850 h 1047699"/>
              <a:gd name="connsiteX1" fmla="*/ 523858 w 1047716"/>
              <a:gd name="connsiteY1" fmla="*/ 0 h 1047699"/>
              <a:gd name="connsiteX2" fmla="*/ 1047716 w 1047716"/>
              <a:gd name="connsiteY2" fmla="*/ 523850 h 1047699"/>
              <a:gd name="connsiteX3" fmla="*/ 523858 w 1047716"/>
              <a:gd name="connsiteY3" fmla="*/ 1047700 h 1047699"/>
              <a:gd name="connsiteX4" fmla="*/ 0 w 1047716"/>
              <a:gd name="connsiteY4" fmla="*/ 523850 h 104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16" h="1047699">
                <a:moveTo>
                  <a:pt x="0" y="523850"/>
                </a:moveTo>
                <a:cubicBezTo>
                  <a:pt x="0" y="234536"/>
                  <a:pt x="234539" y="0"/>
                  <a:pt x="523858" y="0"/>
                </a:cubicBezTo>
                <a:cubicBezTo>
                  <a:pt x="813177" y="0"/>
                  <a:pt x="1047716" y="234536"/>
                  <a:pt x="1047716" y="523850"/>
                </a:cubicBezTo>
                <a:cubicBezTo>
                  <a:pt x="1047716" y="813164"/>
                  <a:pt x="813177" y="1047700"/>
                  <a:pt x="523858" y="1047700"/>
                </a:cubicBezTo>
                <a:cubicBezTo>
                  <a:pt x="234539" y="1047700"/>
                  <a:pt x="0" y="813164"/>
                  <a:pt x="0" y="523850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3434" tIns="153432" rIns="153434" bIns="153432" numCol="1" spcCol="1270" anchor="ctr" anchorCtr="0">
            <a:noAutofit/>
          </a:bodyPr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100" kern="12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1C4E63-0554-40B3-A53E-03A7B15482B0}"/>
              </a:ext>
            </a:extLst>
          </p:cNvPr>
          <p:cNvSpPr/>
          <p:nvPr/>
        </p:nvSpPr>
        <p:spPr>
          <a:xfrm>
            <a:off x="35135" y="1733949"/>
            <a:ext cx="2222562" cy="2222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CAAC27D-1ADC-4CD7-B83C-AC5FE14D1EE8}"/>
              </a:ext>
            </a:extLst>
          </p:cNvPr>
          <p:cNvCxnSpPr>
            <a:cxnSpLocks/>
            <a:stCxn id="17" idx="6"/>
            <a:endCxn id="6" idx="2"/>
          </p:cNvCxnSpPr>
          <p:nvPr/>
        </p:nvCxnSpPr>
        <p:spPr>
          <a:xfrm flipV="1">
            <a:off x="2257697" y="834224"/>
            <a:ext cx="456618" cy="20110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683EF63-DEE4-42BC-A556-46AE68D5EDD4}"/>
              </a:ext>
            </a:extLst>
          </p:cNvPr>
          <p:cNvSpPr txBox="1"/>
          <p:nvPr/>
        </p:nvSpPr>
        <p:spPr>
          <a:xfrm>
            <a:off x="3850923" y="603390"/>
            <a:ext cx="2555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Active meaning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FE5980-AAD0-4507-966C-7F2F0E48F39B}"/>
              </a:ext>
            </a:extLst>
          </p:cNvPr>
          <p:cNvSpPr/>
          <p:nvPr/>
        </p:nvSpPr>
        <p:spPr>
          <a:xfrm>
            <a:off x="6406752" y="217952"/>
            <a:ext cx="5695052" cy="1240898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A4592E-A676-4862-965F-54D39A67316F}"/>
              </a:ext>
            </a:extLst>
          </p:cNvPr>
          <p:cNvSpPr/>
          <p:nvPr/>
        </p:nvSpPr>
        <p:spPr>
          <a:xfrm>
            <a:off x="6442057" y="31037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The man                     to John is my brother.</a:t>
            </a:r>
            <a:endParaRPr lang="en-US" alt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4106EB-8610-4CE6-BBCC-C698D5729A00}"/>
              </a:ext>
            </a:extLst>
          </p:cNvPr>
          <p:cNvSpPr/>
          <p:nvPr/>
        </p:nvSpPr>
        <p:spPr>
          <a:xfrm>
            <a:off x="6442057" y="999088"/>
            <a:ext cx="4811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The man </a:t>
            </a:r>
            <a:r>
              <a:rPr lang="en-US" altLang="en-US" sz="2400" b="1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speaking</a:t>
            </a:r>
            <a:r>
              <a:rPr lang="en-US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to John is my brother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5B48A8-ADAB-490A-9E34-5A646E1DA4F1}"/>
              </a:ext>
            </a:extLst>
          </p:cNvPr>
          <p:cNvSpPr/>
          <p:nvPr/>
        </p:nvSpPr>
        <p:spPr>
          <a:xfrm>
            <a:off x="6406751" y="2236782"/>
            <a:ext cx="5695053" cy="1240898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4B816C-AA72-4D37-8119-B0B88F095D29}"/>
              </a:ext>
            </a:extLst>
          </p:cNvPr>
          <p:cNvSpPr/>
          <p:nvPr/>
        </p:nvSpPr>
        <p:spPr>
          <a:xfrm>
            <a:off x="2828999" y="2484114"/>
            <a:ext cx="11139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</a:t>
            </a:r>
            <a:r>
              <a:rPr lang="en-US" sz="3200" b="1" cap="none" spc="50" baseline="-2500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3/ed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FE4828-C3CC-4DE1-B9F6-589D684B6FF9}"/>
              </a:ext>
            </a:extLst>
          </p:cNvPr>
          <p:cNvSpPr/>
          <p:nvPr/>
        </p:nvSpPr>
        <p:spPr>
          <a:xfrm>
            <a:off x="2934410" y="473309"/>
            <a:ext cx="9239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V</a:t>
            </a:r>
            <a:r>
              <a:rPr lang="en-US" sz="3200" b="1" spc="50" baseline="-2500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ing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A000714-7831-4D2A-833F-E476E46D9DEC}"/>
              </a:ext>
            </a:extLst>
          </p:cNvPr>
          <p:cNvSpPr/>
          <p:nvPr/>
        </p:nvSpPr>
        <p:spPr>
          <a:xfrm>
            <a:off x="196328" y="1993549"/>
            <a:ext cx="1941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Relative clause reduced by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A87368-315D-4F15-A814-ED616AE38508}"/>
              </a:ext>
            </a:extLst>
          </p:cNvPr>
          <p:cNvSpPr/>
          <p:nvPr/>
        </p:nvSpPr>
        <p:spPr>
          <a:xfrm>
            <a:off x="2875497" y="4582120"/>
            <a:ext cx="10388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 V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9333BC-BA83-4FA1-8464-E75E9448CD88}"/>
              </a:ext>
            </a:extLst>
          </p:cNvPr>
          <p:cNvSpPr/>
          <p:nvPr/>
        </p:nvSpPr>
        <p:spPr>
          <a:xfrm>
            <a:off x="6406751" y="3773824"/>
            <a:ext cx="5720335" cy="1071171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269D0B-5C9F-4A9E-B9B1-096BE58C1C2C}"/>
              </a:ext>
            </a:extLst>
          </p:cNvPr>
          <p:cNvSpPr txBox="1"/>
          <p:nvPr/>
        </p:nvSpPr>
        <p:spPr>
          <a:xfrm>
            <a:off x="3815326" y="2630576"/>
            <a:ext cx="2748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Passive meaning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7E00A7E-EB25-47F2-96A9-E314F2C36863}"/>
              </a:ext>
            </a:extLst>
          </p:cNvPr>
          <p:cNvSpPr/>
          <p:nvPr/>
        </p:nvSpPr>
        <p:spPr>
          <a:xfrm>
            <a:off x="6812783" y="3076141"/>
            <a:ext cx="6096000" cy="3877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latin typeface="Times New Roman" panose="02020603050405020304" pitchFamily="18" charset="0"/>
              </a:rPr>
              <a:t>The students </a:t>
            </a:r>
            <a:r>
              <a:rPr lang="en-US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punished</a:t>
            </a:r>
            <a:r>
              <a:rPr lang="en-US" altLang="en-US" b="1" dirty="0">
                <a:latin typeface="Times New Roman" panose="02020603050405020304" pitchFamily="18" charset="0"/>
              </a:rPr>
              <a:t> by the teachers are lazy.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9F79EB-1302-4D52-98E4-91030E3C90E5}"/>
              </a:ext>
            </a:extLst>
          </p:cNvPr>
          <p:cNvSpPr/>
          <p:nvPr/>
        </p:nvSpPr>
        <p:spPr>
          <a:xfrm>
            <a:off x="6344856" y="2380927"/>
            <a:ext cx="573560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The students                                   by the teacher are lazy.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46AEA61-5813-4E95-BD91-6C9FC8F4FC6C}"/>
              </a:ext>
            </a:extLst>
          </p:cNvPr>
          <p:cNvSpPr/>
          <p:nvPr/>
        </p:nvSpPr>
        <p:spPr>
          <a:xfrm>
            <a:off x="3887935" y="4015121"/>
            <a:ext cx="24818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the first, the second…</a:t>
            </a:r>
          </a:p>
          <a:p>
            <a:r>
              <a:rPr lang="en-US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the last, the only, superlative (</a:t>
            </a:r>
            <a:r>
              <a:rPr lang="en-US" altLang="en-US" sz="2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the_est</a:t>
            </a:r>
            <a:r>
              <a:rPr lang="en-US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89F65D9-1026-412F-9C20-2C29F531A710}"/>
              </a:ext>
            </a:extLst>
          </p:cNvPr>
          <p:cNvSpPr/>
          <p:nvPr/>
        </p:nvSpPr>
        <p:spPr>
          <a:xfrm>
            <a:off x="6373863" y="3830455"/>
            <a:ext cx="6316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Yuri Gagarin was                man                  into space.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4459AF0-68D3-42A8-B02C-94A459DF0F38}"/>
              </a:ext>
            </a:extLst>
          </p:cNvPr>
          <p:cNvSpPr/>
          <p:nvPr/>
        </p:nvSpPr>
        <p:spPr>
          <a:xfrm>
            <a:off x="6555569" y="4355887"/>
            <a:ext cx="5108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Yuri Gagarin was the first man </a:t>
            </a:r>
            <a:r>
              <a:rPr lang="en-US" altLang="en-US" sz="2400" b="1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 fly </a:t>
            </a:r>
            <a:r>
              <a:rPr lang="en-US" altLang="en-US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 space.</a:t>
            </a:r>
            <a:endParaRPr lang="en-US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07E8144-9833-4585-B042-6CC2384AD66E}"/>
              </a:ext>
            </a:extLst>
          </p:cNvPr>
          <p:cNvCxnSpPr>
            <a:cxnSpLocks/>
            <a:stCxn id="17" idx="6"/>
            <a:endCxn id="10" idx="2"/>
          </p:cNvCxnSpPr>
          <p:nvPr/>
        </p:nvCxnSpPr>
        <p:spPr>
          <a:xfrm>
            <a:off x="2257697" y="2845230"/>
            <a:ext cx="456618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D4522DB-7AB6-4FEF-BFDC-31526C99D730}"/>
              </a:ext>
            </a:extLst>
          </p:cNvPr>
          <p:cNvCxnSpPr>
            <a:cxnSpLocks/>
            <a:stCxn id="17" idx="6"/>
            <a:endCxn id="14" idx="2"/>
          </p:cNvCxnSpPr>
          <p:nvPr/>
        </p:nvCxnSpPr>
        <p:spPr>
          <a:xfrm>
            <a:off x="2257697" y="2845230"/>
            <a:ext cx="456618" cy="20110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B95C648A-E0D3-4AEB-AF17-0DF3A18A385F}"/>
              </a:ext>
            </a:extLst>
          </p:cNvPr>
          <p:cNvSpPr/>
          <p:nvPr/>
        </p:nvSpPr>
        <p:spPr>
          <a:xfrm>
            <a:off x="6639859" y="5180077"/>
            <a:ext cx="5070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+mj-lt"/>
              </a:rPr>
              <a:t>This is </a:t>
            </a:r>
            <a:r>
              <a:rPr lang="en-US" b="1" dirty="0">
                <a:latin typeface="+mj-lt"/>
              </a:rPr>
              <a:t>                 </a:t>
            </a:r>
            <a:r>
              <a:rPr lang="vi-VN" b="1" dirty="0">
                <a:latin typeface="+mj-lt"/>
              </a:rPr>
              <a:t>person </a:t>
            </a:r>
            <a:r>
              <a:rPr lang="en-US" b="1" dirty="0">
                <a:latin typeface="+mj-lt"/>
              </a:rPr>
              <a:t>                              </a:t>
            </a:r>
            <a:r>
              <a:rPr lang="vi-VN" b="1" dirty="0">
                <a:latin typeface="+mj-lt"/>
              </a:rPr>
              <a:t>the job.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E7B697C-D630-472E-8CDB-13420069152C}"/>
              </a:ext>
            </a:extLst>
          </p:cNvPr>
          <p:cNvSpPr/>
          <p:nvPr/>
        </p:nvSpPr>
        <p:spPr>
          <a:xfrm>
            <a:off x="6749007" y="5707161"/>
            <a:ext cx="5010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+mj-lt"/>
              </a:rPr>
              <a:t>This is the third person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</a:t>
            </a:r>
            <a:r>
              <a:rPr lang="vi-V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accent1"/>
                </a:solidFill>
                <a:latin typeface="+mj-lt"/>
              </a:rPr>
              <a:t>offered </a:t>
            </a:r>
            <a:r>
              <a:rPr lang="vi-VN" b="1" dirty="0">
                <a:latin typeface="+mj-lt"/>
              </a:rPr>
              <a:t>the job.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502EF9C-6282-4EB3-9CBD-BC07915ACBFC}"/>
              </a:ext>
            </a:extLst>
          </p:cNvPr>
          <p:cNvSpPr/>
          <p:nvPr/>
        </p:nvSpPr>
        <p:spPr>
          <a:xfrm>
            <a:off x="6416721" y="4826942"/>
            <a:ext cx="5720334" cy="1341884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5E1DEC8-FF9B-459F-90D6-736D6F73BF56}"/>
              </a:ext>
            </a:extLst>
          </p:cNvPr>
          <p:cNvSpPr/>
          <p:nvPr/>
        </p:nvSpPr>
        <p:spPr>
          <a:xfrm>
            <a:off x="7551098" y="244405"/>
            <a:ext cx="1332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who spoke</a:t>
            </a:r>
            <a:endParaRPr lang="en-US" sz="20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0FA07B2-B0F0-4F97-BDD2-03C06E7B9B3C}"/>
              </a:ext>
            </a:extLst>
          </p:cNvPr>
          <p:cNvSpPr/>
          <p:nvPr/>
        </p:nvSpPr>
        <p:spPr>
          <a:xfrm>
            <a:off x="7809631" y="562859"/>
            <a:ext cx="670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V</a:t>
            </a:r>
            <a:r>
              <a:rPr lang="en-US" altLang="en-US" sz="2400" b="1" baseline="-25000" dirty="0" err="1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ing</a:t>
            </a:r>
            <a:endParaRPr lang="en-US" sz="24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752CE5A-84BD-4546-9AD0-84823D92B55A}"/>
              </a:ext>
            </a:extLst>
          </p:cNvPr>
          <p:cNvSpPr/>
          <p:nvPr/>
        </p:nvSpPr>
        <p:spPr>
          <a:xfrm>
            <a:off x="7679409" y="2329782"/>
            <a:ext cx="2136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who were punished 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B026B0C-4340-4C78-83FD-5DF70D1BE0C5}"/>
              </a:ext>
            </a:extLst>
          </p:cNvPr>
          <p:cNvSpPr/>
          <p:nvPr/>
        </p:nvSpPr>
        <p:spPr>
          <a:xfrm>
            <a:off x="8452010" y="2573657"/>
            <a:ext cx="772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V</a:t>
            </a:r>
            <a:r>
              <a:rPr lang="en-US" altLang="en-US" sz="2400" b="1" baseline="-25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3/ed</a:t>
            </a:r>
            <a:endParaRPr lang="en-US" sz="24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B9D3FA-DDA5-4895-8885-0EDF5E95E5DF}"/>
              </a:ext>
            </a:extLst>
          </p:cNvPr>
          <p:cNvSpPr/>
          <p:nvPr/>
        </p:nvSpPr>
        <p:spPr>
          <a:xfrm>
            <a:off x="8166752" y="3842174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the first</a:t>
            </a:r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11A15F3-F2B7-4742-B4D0-A62A9FC04C5D}"/>
              </a:ext>
            </a:extLst>
          </p:cNvPr>
          <p:cNvSpPr/>
          <p:nvPr/>
        </p:nvSpPr>
        <p:spPr>
          <a:xfrm>
            <a:off x="9529640" y="3825298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who flew</a:t>
            </a:r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DF17213-DC2B-4343-A390-6E7DD67FF03D}"/>
              </a:ext>
            </a:extLst>
          </p:cNvPr>
          <p:cNvSpPr/>
          <p:nvPr/>
        </p:nvSpPr>
        <p:spPr>
          <a:xfrm>
            <a:off x="9700107" y="4056392"/>
            <a:ext cx="7063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To V</a:t>
            </a:r>
            <a:endParaRPr lang="en-US" sz="20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C648DD1-6090-4E2A-B3B1-87892445342A}"/>
              </a:ext>
            </a:extLst>
          </p:cNvPr>
          <p:cNvSpPr/>
          <p:nvPr/>
        </p:nvSpPr>
        <p:spPr>
          <a:xfrm>
            <a:off x="7357472" y="519034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+mj-lt"/>
              </a:rPr>
              <a:t>the third</a:t>
            </a:r>
            <a:r>
              <a:rPr lang="en-US" b="1" dirty="0">
                <a:latin typeface="+mj-lt"/>
              </a:rPr>
              <a:t>  </a:t>
            </a:r>
            <a:r>
              <a:rPr lang="vi-VN" b="1" dirty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DD7D852-E1D6-4F98-96E7-71579EDF6FFE}"/>
              </a:ext>
            </a:extLst>
          </p:cNvPr>
          <p:cNvSpPr/>
          <p:nvPr/>
        </p:nvSpPr>
        <p:spPr>
          <a:xfrm>
            <a:off x="9046457" y="5179849"/>
            <a:ext cx="1841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was offered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6B06D9D-90AC-4F2B-8E1C-53A3F5AFFDAD}"/>
              </a:ext>
            </a:extLst>
          </p:cNvPr>
          <p:cNvGrpSpPr/>
          <p:nvPr/>
        </p:nvGrpSpPr>
        <p:grpSpPr>
          <a:xfrm>
            <a:off x="9445627" y="4822860"/>
            <a:ext cx="2367203" cy="498262"/>
            <a:chOff x="911061" y="4502086"/>
            <a:chExt cx="2170481" cy="454844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F4E9089-D672-472A-A96B-44344CDD97DB}"/>
                </a:ext>
              </a:extLst>
            </p:cNvPr>
            <p:cNvSpPr/>
            <p:nvPr/>
          </p:nvSpPr>
          <p:spPr>
            <a:xfrm>
              <a:off x="977781" y="4502086"/>
              <a:ext cx="2103761" cy="3371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b="1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</a:rPr>
                <a:t>be +V</a:t>
              </a:r>
              <a:r>
                <a:rPr lang="en-US" altLang="en-US" b="1" baseline="-25000" dirty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</a:rPr>
                <a:t>3/ed</a:t>
              </a:r>
              <a:endParaRPr lang="en-US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1" name="Callout: Down Arrow 80">
              <a:extLst>
                <a:ext uri="{FF2B5EF4-FFF2-40B4-BE49-F238E27FC236}">
                  <a16:creationId xmlns:a16="http://schemas.microsoft.com/office/drawing/2014/main" id="{684CDA5E-CB54-41B3-8B6B-AFD753CB1A95}"/>
                </a:ext>
              </a:extLst>
            </p:cNvPr>
            <p:cNvSpPr/>
            <p:nvPr/>
          </p:nvSpPr>
          <p:spPr>
            <a:xfrm>
              <a:off x="911061" y="4583595"/>
              <a:ext cx="1104906" cy="373335"/>
            </a:xfrm>
            <a:custGeom>
              <a:avLst/>
              <a:gdLst>
                <a:gd name="connsiteX0" fmla="*/ 0 w 1205049"/>
                <a:gd name="connsiteY0" fmla="*/ 0 h 408971"/>
                <a:gd name="connsiteX1" fmla="*/ 578424 w 1205049"/>
                <a:gd name="connsiteY1" fmla="*/ 0 h 408971"/>
                <a:gd name="connsiteX2" fmla="*/ 1205049 w 1205049"/>
                <a:gd name="connsiteY2" fmla="*/ 0 h 408971"/>
                <a:gd name="connsiteX3" fmla="*/ 1205049 w 1205049"/>
                <a:gd name="connsiteY3" fmla="*/ 265737 h 408971"/>
                <a:gd name="connsiteX4" fmla="*/ 675804 w 1205049"/>
                <a:gd name="connsiteY4" fmla="*/ 265737 h 408971"/>
                <a:gd name="connsiteX5" fmla="*/ 675804 w 1205049"/>
                <a:gd name="connsiteY5" fmla="*/ 277765 h 408971"/>
                <a:gd name="connsiteX6" fmla="*/ 704767 w 1205049"/>
                <a:gd name="connsiteY6" fmla="*/ 277765 h 408971"/>
                <a:gd name="connsiteX7" fmla="*/ 602525 w 1205049"/>
                <a:gd name="connsiteY7" fmla="*/ 408971 h 408971"/>
                <a:gd name="connsiteX8" fmla="*/ 500282 w 1205049"/>
                <a:gd name="connsiteY8" fmla="*/ 277765 h 408971"/>
                <a:gd name="connsiteX9" fmla="*/ 529245 w 1205049"/>
                <a:gd name="connsiteY9" fmla="*/ 277765 h 408971"/>
                <a:gd name="connsiteX10" fmla="*/ 529245 w 1205049"/>
                <a:gd name="connsiteY10" fmla="*/ 265737 h 408971"/>
                <a:gd name="connsiteX11" fmla="*/ 0 w 1205049"/>
                <a:gd name="connsiteY11" fmla="*/ 265737 h 408971"/>
                <a:gd name="connsiteX12" fmla="*/ 0 w 1205049"/>
                <a:gd name="connsiteY12" fmla="*/ 0 h 40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5049" h="408971" extrusionOk="0">
                  <a:moveTo>
                    <a:pt x="0" y="0"/>
                  </a:moveTo>
                  <a:cubicBezTo>
                    <a:pt x="219151" y="-18518"/>
                    <a:pt x="387806" y="-14443"/>
                    <a:pt x="578424" y="0"/>
                  </a:cubicBezTo>
                  <a:cubicBezTo>
                    <a:pt x="769042" y="14443"/>
                    <a:pt x="995341" y="-18490"/>
                    <a:pt x="1205049" y="0"/>
                  </a:cubicBezTo>
                  <a:cubicBezTo>
                    <a:pt x="1202784" y="129596"/>
                    <a:pt x="1217705" y="164298"/>
                    <a:pt x="1205049" y="265737"/>
                  </a:cubicBezTo>
                  <a:cubicBezTo>
                    <a:pt x="985650" y="280099"/>
                    <a:pt x="838553" y="273418"/>
                    <a:pt x="675804" y="265737"/>
                  </a:cubicBezTo>
                  <a:cubicBezTo>
                    <a:pt x="675484" y="268163"/>
                    <a:pt x="675280" y="274016"/>
                    <a:pt x="675804" y="277765"/>
                  </a:cubicBezTo>
                  <a:cubicBezTo>
                    <a:pt x="684610" y="276461"/>
                    <a:pt x="698933" y="277686"/>
                    <a:pt x="704767" y="277765"/>
                  </a:cubicBezTo>
                  <a:cubicBezTo>
                    <a:pt x="686294" y="306851"/>
                    <a:pt x="628476" y="382143"/>
                    <a:pt x="602525" y="408971"/>
                  </a:cubicBezTo>
                  <a:cubicBezTo>
                    <a:pt x="580925" y="373415"/>
                    <a:pt x="529693" y="303572"/>
                    <a:pt x="500282" y="277765"/>
                  </a:cubicBezTo>
                  <a:cubicBezTo>
                    <a:pt x="513843" y="277746"/>
                    <a:pt x="518210" y="277796"/>
                    <a:pt x="529245" y="277765"/>
                  </a:cubicBezTo>
                  <a:cubicBezTo>
                    <a:pt x="529120" y="274372"/>
                    <a:pt x="528672" y="269439"/>
                    <a:pt x="529245" y="265737"/>
                  </a:cubicBezTo>
                  <a:cubicBezTo>
                    <a:pt x="388528" y="251735"/>
                    <a:pt x="130900" y="257521"/>
                    <a:pt x="0" y="265737"/>
                  </a:cubicBezTo>
                  <a:cubicBezTo>
                    <a:pt x="-80" y="134653"/>
                    <a:pt x="3457" y="112466"/>
                    <a:pt x="0" y="0"/>
                  </a:cubicBezTo>
                  <a:close/>
                </a:path>
              </a:pathLst>
            </a:custGeom>
            <a:noFill/>
            <a:ln w="12700">
              <a:extLst>
                <a:ext uri="{C807C97D-BFC1-408E-A445-0C87EB9F89A2}">
                  <ask:lineSketchStyleProps xmlns:ask="http://schemas.microsoft.com/office/drawing/2018/sketchyshapes" sd="3263756234">
                    <a:prstGeom prst="downArrowCallout">
                      <a:avLst>
                        <a:gd name="adj1" fmla="val 35836"/>
                        <a:gd name="adj2" fmla="val 25000"/>
                        <a:gd name="adj3" fmla="val 32082"/>
                        <a:gd name="adj4" fmla="val 6497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B7E747B5-EFB7-4F5B-839A-4E33A8396CB0}"/>
              </a:ext>
            </a:extLst>
          </p:cNvPr>
          <p:cNvSpPr/>
          <p:nvPr/>
        </p:nvSpPr>
        <p:spPr>
          <a:xfrm>
            <a:off x="9332961" y="5455708"/>
            <a:ext cx="13299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To be V</a:t>
            </a:r>
            <a:r>
              <a:rPr lang="en-US" altLang="en-US" sz="2000" b="1" baseline="-25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3/ed</a:t>
            </a:r>
            <a:endParaRPr lang="en-US" sz="2000" b="1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08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-4.81481E-6 L 1.66667E-6 -0.07222 " pathEditMode="relative" rAng="0" ptsTypes="AA">
                                      <p:cBhvr>
                                        <p:cTn id="5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"/>
                            </p:stCondLst>
                            <p:childTnLst>
                              <p:par>
                                <p:cTn id="56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3.33333E-6 L 2.08333E-6 -0.07223 " pathEditMode="relative" rAng="0" ptsTypes="AA">
                                      <p:cBhvr>
                                        <p:cTn id="10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15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6BFD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182 -2.22222E-6 L -0.00182 -0.07222 " pathEditMode="relative" rAng="0" ptsTypes="AA">
                                      <p:cBhvr>
                                        <p:cTn id="18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6BFD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4.07407E-6 L 2.08333E-6 -0.07223 " pathEditMode="relative" rAng="0" ptsTypes="AA">
                                      <p:cBhvr>
                                        <p:cTn id="2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28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2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  <p:bldP spid="17" grpId="0" animBg="1"/>
      <p:bldP spid="20" grpId="0"/>
      <p:bldP spid="22" grpId="0" animBg="1"/>
      <p:bldP spid="24" grpId="0"/>
      <p:bldP spid="25" grpId="0"/>
      <p:bldP spid="27" grpId="0" animBg="1"/>
      <p:bldP spid="28" grpId="0"/>
      <p:bldP spid="29" grpId="0"/>
      <p:bldP spid="30" grpId="0"/>
      <p:bldP spid="31" grpId="0"/>
      <p:bldP spid="33" grpId="0" animBg="1"/>
      <p:bldP spid="34" grpId="0"/>
      <p:bldP spid="35" grpId="0"/>
      <p:bldP spid="36" grpId="0"/>
      <p:bldP spid="38" grpId="0"/>
      <p:bldP spid="39" grpId="0"/>
      <p:bldP spid="40" grpId="0"/>
      <p:bldP spid="67" grpId="0"/>
      <p:bldP spid="68" grpId="0"/>
      <p:bldP spid="69" grpId="0" animBg="1"/>
      <p:bldP spid="70" grpId="0"/>
      <p:bldP spid="70" grpId="1"/>
      <p:bldP spid="70" grpId="2"/>
      <p:bldP spid="71" grpId="0"/>
      <p:bldP spid="73" grpId="0"/>
      <p:bldP spid="73" grpId="1"/>
      <p:bldP spid="73" grpId="2"/>
      <p:bldP spid="74" grpId="0"/>
      <p:bldP spid="75" grpId="0"/>
      <p:bldP spid="75" grpId="1"/>
      <p:bldP spid="76" grpId="0"/>
      <p:bldP spid="76" grpId="1"/>
      <p:bldP spid="76" grpId="2"/>
      <p:bldP spid="77" grpId="0"/>
      <p:bldP spid="78" grpId="0"/>
      <p:bldP spid="78" grpId="1"/>
      <p:bldP spid="79" grpId="0"/>
      <p:bldP spid="79" grpId="1"/>
      <p:bldP spid="79" grpId="2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Những điều ít người biết về cối xay gió Hà Lan">
            <a:extLst>
              <a:ext uri="{FF2B5EF4-FFF2-40B4-BE49-F238E27FC236}">
                <a16:creationId xmlns:a16="http://schemas.microsoft.com/office/drawing/2014/main" id="{29F87A02-F400-4B6E-A014-D6E91CE93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2" y="0"/>
            <a:ext cx="122137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8E041E-B77C-45BF-A9A3-DFF448E6EAC3}"/>
              </a:ext>
            </a:extLst>
          </p:cNvPr>
          <p:cNvSpPr/>
          <p:nvPr/>
        </p:nvSpPr>
        <p:spPr>
          <a:xfrm>
            <a:off x="228651" y="1290935"/>
            <a:ext cx="63353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Forte" panose="03060902040502070203" pitchFamily="66" charset="0"/>
                <a:cs typeface="Times New Roman" panose="02020603050405020304" pitchFamily="18" charset="0"/>
              </a:rPr>
              <a:t>Practice 1 </a:t>
            </a:r>
          </a:p>
        </p:txBody>
      </p:sp>
    </p:spTree>
    <p:extLst>
      <p:ext uri="{BB962C8B-B14F-4D97-AF65-F5344CB8AC3E}">
        <p14:creationId xmlns:p14="http://schemas.microsoft.com/office/powerpoint/2010/main" val="296325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C559EE1-FF4F-423F-991D-841E11A09690}"/>
              </a:ext>
            </a:extLst>
          </p:cNvPr>
          <p:cNvCxnSpPr>
            <a:cxnSpLocks/>
            <a:stCxn id="20" idx="4"/>
            <a:endCxn id="39" idx="4"/>
          </p:cNvCxnSpPr>
          <p:nvPr/>
        </p:nvCxnSpPr>
        <p:spPr>
          <a:xfrm flipH="1">
            <a:off x="717639" y="1277019"/>
            <a:ext cx="17321" cy="500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B33843B-F44B-40BF-AE93-D3EBB0E3C733}"/>
              </a:ext>
            </a:extLst>
          </p:cNvPr>
          <p:cNvSpPr/>
          <p:nvPr/>
        </p:nvSpPr>
        <p:spPr>
          <a:xfrm>
            <a:off x="133230" y="-77203"/>
            <a:ext cx="27607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Exercise 1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4321F-42B2-4F85-A94A-37A3494F6D6F}"/>
              </a:ext>
            </a:extLst>
          </p:cNvPr>
          <p:cNvSpPr/>
          <p:nvPr/>
        </p:nvSpPr>
        <p:spPr>
          <a:xfrm>
            <a:off x="2893985" y="92074"/>
            <a:ext cx="9076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Rewrite the following sentences, using a present participial phrase.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73FF0D-0E11-4BAA-B7B3-D08F7EC878B5}"/>
              </a:ext>
            </a:extLst>
          </p:cNvPr>
          <p:cNvSpPr/>
          <p:nvPr/>
        </p:nvSpPr>
        <p:spPr>
          <a:xfrm>
            <a:off x="2470241" y="757300"/>
            <a:ext cx="23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who is playing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CDC10A-8428-4119-A3DF-C49F6A2D475F}"/>
              </a:ext>
            </a:extLst>
          </p:cNvPr>
          <p:cNvSpPr/>
          <p:nvPr/>
        </p:nvSpPr>
        <p:spPr>
          <a:xfrm>
            <a:off x="1171432" y="758372"/>
            <a:ext cx="6041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altLang="en-US" sz="2400" dirty="0"/>
              <a:t>The boy                               the piano is Ben.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8261BB8-DB24-4CD0-B372-CD671C0FB40E}"/>
              </a:ext>
            </a:extLst>
          </p:cNvPr>
          <p:cNvSpPr/>
          <p:nvPr/>
        </p:nvSpPr>
        <p:spPr>
          <a:xfrm>
            <a:off x="734958" y="755764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4E98C6-DE36-4AFD-B966-56415F69BBFD}"/>
              </a:ext>
            </a:extLst>
          </p:cNvPr>
          <p:cNvSpPr/>
          <p:nvPr/>
        </p:nvSpPr>
        <p:spPr>
          <a:xfrm>
            <a:off x="445129" y="697846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781E44E-6582-4DE8-B45B-BBBAA4031D4D}"/>
              </a:ext>
            </a:extLst>
          </p:cNvPr>
          <p:cNvSpPr/>
          <p:nvPr/>
        </p:nvSpPr>
        <p:spPr>
          <a:xfrm>
            <a:off x="731493" y="1770608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FC0CA-AB75-44A4-A97E-BC15C9B2F7E1}"/>
              </a:ext>
            </a:extLst>
          </p:cNvPr>
          <p:cNvSpPr/>
          <p:nvPr/>
        </p:nvSpPr>
        <p:spPr>
          <a:xfrm>
            <a:off x="441664" y="1712690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97D49C-F92E-439D-8635-42D23C01642B}"/>
              </a:ext>
            </a:extLst>
          </p:cNvPr>
          <p:cNvSpPr/>
          <p:nvPr/>
        </p:nvSpPr>
        <p:spPr>
          <a:xfrm>
            <a:off x="1165380" y="1807573"/>
            <a:ext cx="7628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altLang="en-US" sz="2400" dirty="0"/>
              <a:t>Do you know the woman                              towards us?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56B44D-74C6-4A21-A6D2-DE43CFEB2B09}"/>
              </a:ext>
            </a:extLst>
          </p:cNvPr>
          <p:cNvSpPr/>
          <p:nvPr/>
        </p:nvSpPr>
        <p:spPr>
          <a:xfrm>
            <a:off x="4650578" y="1801239"/>
            <a:ext cx="2291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who is coming </a:t>
            </a:r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2723C4-7E7C-4F32-A510-95A93AFBA7A1}"/>
              </a:ext>
            </a:extLst>
          </p:cNvPr>
          <p:cNvSpPr/>
          <p:nvPr/>
        </p:nvSpPr>
        <p:spPr>
          <a:xfrm>
            <a:off x="1165380" y="1300898"/>
            <a:ext cx="5309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The boy </a:t>
            </a:r>
            <a:r>
              <a:rPr lang="en-US" alt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playing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the piano is Ben.</a:t>
            </a:r>
            <a:endParaRPr lang="en-US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09896A-CA00-47D8-9A14-EDF41B0A3270}"/>
              </a:ext>
            </a:extLst>
          </p:cNvPr>
          <p:cNvSpPr/>
          <p:nvPr/>
        </p:nvSpPr>
        <p:spPr>
          <a:xfrm>
            <a:off x="1156031" y="2338806"/>
            <a:ext cx="6989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 Do you know the woman </a:t>
            </a:r>
            <a:r>
              <a:rPr lang="en-US" alt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coming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towards us?</a:t>
            </a:r>
            <a:endParaRPr lang="en-US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A17A772-DA80-439C-A8D3-39A80FFD6C7B}"/>
              </a:ext>
            </a:extLst>
          </p:cNvPr>
          <p:cNvSpPr/>
          <p:nvPr/>
        </p:nvSpPr>
        <p:spPr>
          <a:xfrm>
            <a:off x="731493" y="2837647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CBFF4DB-55C5-43AF-B0E7-CF8B0DE0068D}"/>
              </a:ext>
            </a:extLst>
          </p:cNvPr>
          <p:cNvSpPr/>
          <p:nvPr/>
        </p:nvSpPr>
        <p:spPr>
          <a:xfrm>
            <a:off x="441664" y="2779729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FA4241-42A9-4F62-8925-A66C953B6266}"/>
              </a:ext>
            </a:extLst>
          </p:cNvPr>
          <p:cNvSpPr/>
          <p:nvPr/>
        </p:nvSpPr>
        <p:spPr>
          <a:xfrm>
            <a:off x="1119179" y="2866205"/>
            <a:ext cx="9867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altLang="en-US" sz="2400" dirty="0"/>
              <a:t>The people                                  for the bus in the rain are getting wet.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255F61-7821-435E-B36C-C61BB8E663A3}"/>
              </a:ext>
            </a:extLst>
          </p:cNvPr>
          <p:cNvSpPr/>
          <p:nvPr/>
        </p:nvSpPr>
        <p:spPr>
          <a:xfrm>
            <a:off x="1139961" y="3336935"/>
            <a:ext cx="9473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The people </a:t>
            </a:r>
            <a:r>
              <a:rPr lang="en-US" alt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waiting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for the bus in the rain are getting wet.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A03C45-A712-4A9C-9F49-B1B79D601891}"/>
              </a:ext>
            </a:extLst>
          </p:cNvPr>
          <p:cNvSpPr/>
          <p:nvPr/>
        </p:nvSpPr>
        <p:spPr>
          <a:xfrm>
            <a:off x="2842031" y="2867599"/>
            <a:ext cx="2489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who are waiting </a:t>
            </a:r>
            <a:endParaRPr lang="en-US" sz="24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A33E3F4-2D61-4378-B338-375CA0F9BA11}"/>
              </a:ext>
            </a:extLst>
          </p:cNvPr>
          <p:cNvSpPr/>
          <p:nvPr/>
        </p:nvSpPr>
        <p:spPr>
          <a:xfrm>
            <a:off x="731493" y="3863122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0295C68-59CD-4E7E-870C-E2A0CB9557C2}"/>
              </a:ext>
            </a:extLst>
          </p:cNvPr>
          <p:cNvSpPr/>
          <p:nvPr/>
        </p:nvSpPr>
        <p:spPr>
          <a:xfrm>
            <a:off x="441664" y="3805204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E2AE1CC-914E-4E05-8905-B2AB0154B2CA}"/>
              </a:ext>
            </a:extLst>
          </p:cNvPr>
          <p:cNvSpPr/>
          <p:nvPr/>
        </p:nvSpPr>
        <p:spPr>
          <a:xfrm>
            <a:off x="774456" y="4830679"/>
            <a:ext cx="11330951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3C7820-1376-4A91-BE8E-5C7194BF607A}"/>
              </a:ext>
            </a:extLst>
          </p:cNvPr>
          <p:cNvSpPr/>
          <p:nvPr/>
        </p:nvSpPr>
        <p:spPr>
          <a:xfrm>
            <a:off x="441664" y="4764058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9C0B5E5-D86B-495F-A5E9-A782B1C858EE}"/>
              </a:ext>
            </a:extLst>
          </p:cNvPr>
          <p:cNvSpPr/>
          <p:nvPr/>
        </p:nvSpPr>
        <p:spPr>
          <a:xfrm>
            <a:off x="717639" y="5765323"/>
            <a:ext cx="11387767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A2774D-28BA-41D4-9474-50C623BC8447}"/>
              </a:ext>
            </a:extLst>
          </p:cNvPr>
          <p:cNvSpPr/>
          <p:nvPr/>
        </p:nvSpPr>
        <p:spPr>
          <a:xfrm>
            <a:off x="427808" y="5707405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26E748-A830-42FF-AD7C-03C77E030C01}"/>
              </a:ext>
            </a:extLst>
          </p:cNvPr>
          <p:cNvSpPr/>
          <p:nvPr/>
        </p:nvSpPr>
        <p:spPr>
          <a:xfrm>
            <a:off x="1139961" y="3864795"/>
            <a:ext cx="1201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sz="2400" dirty="0"/>
              <a:t>The scientists                                          the causes of cancer are making progress.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EB8F97-B5D2-413F-9C8B-A5E3675ED3FF}"/>
              </a:ext>
            </a:extLst>
          </p:cNvPr>
          <p:cNvSpPr/>
          <p:nvPr/>
        </p:nvSpPr>
        <p:spPr>
          <a:xfrm>
            <a:off x="1165380" y="4338441"/>
            <a:ext cx="10468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The scientists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researching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the causes of cancer are making progress.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F177EDC-E970-427F-BB9A-4C0D2B88A827}"/>
              </a:ext>
            </a:extLst>
          </p:cNvPr>
          <p:cNvSpPr/>
          <p:nvPr/>
        </p:nvSpPr>
        <p:spPr>
          <a:xfrm>
            <a:off x="1156688" y="4844418"/>
            <a:ext cx="8047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fence                                    our house is made of wood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E69E320-596B-4210-BF08-DA77BF4D51E0}"/>
              </a:ext>
            </a:extLst>
          </p:cNvPr>
          <p:cNvSpPr/>
          <p:nvPr/>
        </p:nvSpPr>
        <p:spPr>
          <a:xfrm>
            <a:off x="1165380" y="5329723"/>
            <a:ext cx="7834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The fence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surrounding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our house is made of wood.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B98B39E-AD0A-484F-B8C2-B9683FE0FF09}"/>
              </a:ext>
            </a:extLst>
          </p:cNvPr>
          <p:cNvSpPr/>
          <p:nvPr/>
        </p:nvSpPr>
        <p:spPr>
          <a:xfrm>
            <a:off x="1182125" y="5769636"/>
            <a:ext cx="7401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sz="2400" dirty="0"/>
              <a:t>We have an apartment                                   the park.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1F808A-35B2-4915-900D-39B94F05F185}"/>
              </a:ext>
            </a:extLst>
          </p:cNvPr>
          <p:cNvSpPr/>
          <p:nvPr/>
        </p:nvSpPr>
        <p:spPr>
          <a:xfrm>
            <a:off x="1216871" y="6184961"/>
            <a:ext cx="6799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We have an apartment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overlooking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the park.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9048D6-8593-4CA4-B24D-98AE05FB1198}"/>
              </a:ext>
            </a:extLst>
          </p:cNvPr>
          <p:cNvSpPr/>
          <p:nvPr/>
        </p:nvSpPr>
        <p:spPr>
          <a:xfrm>
            <a:off x="3135949" y="3857829"/>
            <a:ext cx="3287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who are researching  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E542C0-A59D-4DED-A535-8C1600AE8979}"/>
              </a:ext>
            </a:extLst>
          </p:cNvPr>
          <p:cNvSpPr/>
          <p:nvPr/>
        </p:nvSpPr>
        <p:spPr>
          <a:xfrm>
            <a:off x="2717632" y="4852964"/>
            <a:ext cx="2594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which surrounds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297826-5D00-4C13-9176-6EA415986E66}"/>
              </a:ext>
            </a:extLst>
          </p:cNvPr>
          <p:cNvSpPr/>
          <p:nvPr/>
        </p:nvSpPr>
        <p:spPr>
          <a:xfrm>
            <a:off x="4475617" y="5780760"/>
            <a:ext cx="2553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which overlooks </a:t>
            </a:r>
          </a:p>
        </p:txBody>
      </p:sp>
    </p:spTree>
    <p:extLst>
      <p:ext uri="{BB962C8B-B14F-4D97-AF65-F5344CB8AC3E}">
        <p14:creationId xmlns:p14="http://schemas.microsoft.com/office/powerpoint/2010/main" val="513551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mph" presetSubtype="0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"/>
                            </p:stCondLst>
                            <p:childTnLst>
                              <p:par>
                                <p:cTn id="8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5"/>
                            </p:stCondLst>
                            <p:childTnLst>
                              <p:par>
                                <p:cTn id="99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"/>
                            </p:stCondLst>
                            <p:childTnLst>
                              <p:par>
                                <p:cTn id="111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25"/>
                            </p:stCondLst>
                            <p:childTnLst>
                              <p:par>
                                <p:cTn id="123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"/>
                            </p:stCondLst>
                            <p:childTnLst>
                              <p:par>
                                <p:cTn id="135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"/>
                            </p:stCondLst>
                            <p:childTnLst>
                              <p:par>
                                <p:cTn id="147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4" grpId="1"/>
      <p:bldP spid="24" grpId="2"/>
      <p:bldP spid="25" grpId="0"/>
      <p:bldP spid="26" grpId="0"/>
      <p:bldP spid="27" grpId="0" animBg="1"/>
      <p:bldP spid="28" grpId="0" animBg="1"/>
      <p:bldP spid="29" grpId="0"/>
      <p:bldP spid="30" grpId="0"/>
      <p:bldP spid="33" grpId="0"/>
      <p:bldP spid="33" grpId="1"/>
      <p:bldP spid="33" grpId="2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2" grpId="0"/>
      <p:bldP spid="43" grpId="0"/>
      <p:bldP spid="44" grpId="0"/>
      <p:bldP spid="45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C559EE1-FF4F-423F-991D-841E11A09690}"/>
              </a:ext>
            </a:extLst>
          </p:cNvPr>
          <p:cNvCxnSpPr>
            <a:cxnSpLocks/>
            <a:stCxn id="20" idx="4"/>
            <a:endCxn id="39" idx="4"/>
          </p:cNvCxnSpPr>
          <p:nvPr/>
        </p:nvCxnSpPr>
        <p:spPr>
          <a:xfrm flipH="1">
            <a:off x="717639" y="1277019"/>
            <a:ext cx="17321" cy="500955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B33843B-F44B-40BF-AE93-D3EBB0E3C733}"/>
              </a:ext>
            </a:extLst>
          </p:cNvPr>
          <p:cNvSpPr/>
          <p:nvPr/>
        </p:nvSpPr>
        <p:spPr>
          <a:xfrm>
            <a:off x="133230" y="-77203"/>
            <a:ext cx="27607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Exercise 2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4321F-42B2-4F85-A94A-37A3494F6D6F}"/>
              </a:ext>
            </a:extLst>
          </p:cNvPr>
          <p:cNvSpPr/>
          <p:nvPr/>
        </p:nvSpPr>
        <p:spPr>
          <a:xfrm>
            <a:off x="2893985" y="92074"/>
            <a:ext cx="9076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Rewrite the following sentences, using a past participial phrase.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73FF0D-0E11-4BAA-B7B3-D08F7EC878B5}"/>
              </a:ext>
            </a:extLst>
          </p:cNvPr>
          <p:cNvSpPr/>
          <p:nvPr/>
        </p:nvSpPr>
        <p:spPr>
          <a:xfrm>
            <a:off x="2470241" y="757300"/>
            <a:ext cx="3062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which are presented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CDC10A-8428-4119-A3DF-C49F6A2D475F}"/>
              </a:ext>
            </a:extLst>
          </p:cNvPr>
          <p:cNvSpPr/>
          <p:nvPr/>
        </p:nvSpPr>
        <p:spPr>
          <a:xfrm>
            <a:off x="1047130" y="789891"/>
            <a:ext cx="851085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90000"/>
              </a:lnSpc>
              <a:buClr>
                <a:schemeClr val="accent3"/>
              </a:buClr>
              <a:defRPr/>
            </a:pPr>
            <a:r>
              <a:rPr lang="en-US" sz="2400" dirty="0">
                <a:sym typeface="Wingdings" pitchFamily="2" charset="2"/>
              </a:rPr>
              <a:t>The ideas                                         in that book are interesting.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8261BB8-DB24-4CD0-B372-CD671C0FB40E}"/>
              </a:ext>
            </a:extLst>
          </p:cNvPr>
          <p:cNvSpPr/>
          <p:nvPr/>
        </p:nvSpPr>
        <p:spPr>
          <a:xfrm>
            <a:off x="734958" y="755764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4E98C6-DE36-4AFD-B966-56415F69BBFD}"/>
              </a:ext>
            </a:extLst>
          </p:cNvPr>
          <p:cNvSpPr/>
          <p:nvPr/>
        </p:nvSpPr>
        <p:spPr>
          <a:xfrm>
            <a:off x="445129" y="697846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781E44E-6582-4DE8-B45B-BBBAA4031D4D}"/>
              </a:ext>
            </a:extLst>
          </p:cNvPr>
          <p:cNvSpPr/>
          <p:nvPr/>
        </p:nvSpPr>
        <p:spPr>
          <a:xfrm>
            <a:off x="731493" y="1770608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FC0CA-AB75-44A4-A97E-BC15C9B2F7E1}"/>
              </a:ext>
            </a:extLst>
          </p:cNvPr>
          <p:cNvSpPr/>
          <p:nvPr/>
        </p:nvSpPr>
        <p:spPr>
          <a:xfrm>
            <a:off x="441664" y="1712690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97D49C-F92E-439D-8635-42D23C01642B}"/>
              </a:ext>
            </a:extLst>
          </p:cNvPr>
          <p:cNvSpPr/>
          <p:nvPr/>
        </p:nvSpPr>
        <p:spPr>
          <a:xfrm>
            <a:off x="1035179" y="1764600"/>
            <a:ext cx="9941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sz="2400" dirty="0">
                <a:sym typeface="Wingdings" pitchFamily="2" charset="2"/>
              </a:rPr>
              <a:t>I come from a city                                in the southern part of the country.</a:t>
            </a:r>
            <a:endParaRPr lang="en-US" alt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56B44D-74C6-4A21-A6D2-DE43CFEB2B09}"/>
              </a:ext>
            </a:extLst>
          </p:cNvPr>
          <p:cNvSpPr/>
          <p:nvPr/>
        </p:nvSpPr>
        <p:spPr>
          <a:xfrm>
            <a:off x="3601095" y="1780457"/>
            <a:ext cx="22912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that is located</a:t>
            </a:r>
            <a:r>
              <a:rPr lang="en-US" altLang="en-US" sz="2400" dirty="0"/>
              <a:t> </a:t>
            </a:r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2723C4-7E7C-4F32-A510-95A93AFBA7A1}"/>
              </a:ext>
            </a:extLst>
          </p:cNvPr>
          <p:cNvSpPr/>
          <p:nvPr/>
        </p:nvSpPr>
        <p:spPr>
          <a:xfrm>
            <a:off x="1165380" y="1300898"/>
            <a:ext cx="7448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The ideas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presented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in that book are interesting.</a:t>
            </a:r>
            <a:endParaRPr lang="en-US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09896A-CA00-47D8-9A14-EDF41B0A3270}"/>
              </a:ext>
            </a:extLst>
          </p:cNvPr>
          <p:cNvSpPr/>
          <p:nvPr/>
        </p:nvSpPr>
        <p:spPr>
          <a:xfrm>
            <a:off x="1156031" y="2338806"/>
            <a:ext cx="9189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I come from a city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located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in the southern part of the country.</a:t>
            </a:r>
            <a:endParaRPr lang="en-US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A17A772-DA80-439C-A8D3-39A80FFD6C7B}"/>
              </a:ext>
            </a:extLst>
          </p:cNvPr>
          <p:cNvSpPr/>
          <p:nvPr/>
        </p:nvSpPr>
        <p:spPr>
          <a:xfrm>
            <a:off x="731493" y="2837647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CBFF4DB-55C5-43AF-B0E7-CF8B0DE0068D}"/>
              </a:ext>
            </a:extLst>
          </p:cNvPr>
          <p:cNvSpPr/>
          <p:nvPr/>
        </p:nvSpPr>
        <p:spPr>
          <a:xfrm>
            <a:off x="441664" y="2779729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FA4241-42A9-4F62-8925-A66C953B6266}"/>
              </a:ext>
            </a:extLst>
          </p:cNvPr>
          <p:cNvSpPr/>
          <p:nvPr/>
        </p:nvSpPr>
        <p:spPr>
          <a:xfrm>
            <a:off x="1047130" y="2838482"/>
            <a:ext cx="9867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2400" dirty="0">
                <a:sym typeface="Wingdings" pitchFamily="2" charset="2"/>
              </a:rPr>
              <a:t>They live in a house                               in 1980.</a:t>
            </a:r>
            <a:endParaRPr lang="en-US" alt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255F61-7821-435E-B36C-C61BB8E663A3}"/>
              </a:ext>
            </a:extLst>
          </p:cNvPr>
          <p:cNvSpPr/>
          <p:nvPr/>
        </p:nvSpPr>
        <p:spPr>
          <a:xfrm>
            <a:off x="1139961" y="3336935"/>
            <a:ext cx="9473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They live in a house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built</a:t>
            </a:r>
            <a:r>
              <a:rPr lang="en-US" sz="2400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in 1980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A03C45-A712-4A9C-9F49-B1B79D601891}"/>
              </a:ext>
            </a:extLst>
          </p:cNvPr>
          <p:cNvSpPr/>
          <p:nvPr/>
        </p:nvSpPr>
        <p:spPr>
          <a:xfrm>
            <a:off x="3938121" y="2856828"/>
            <a:ext cx="2042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that was built</a:t>
            </a:r>
            <a:endParaRPr lang="en-US" sz="240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A33E3F4-2D61-4378-B338-375CA0F9BA11}"/>
              </a:ext>
            </a:extLst>
          </p:cNvPr>
          <p:cNvSpPr/>
          <p:nvPr/>
        </p:nvSpPr>
        <p:spPr>
          <a:xfrm>
            <a:off x="731493" y="3863122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0295C68-59CD-4E7E-870C-E2A0CB9557C2}"/>
              </a:ext>
            </a:extLst>
          </p:cNvPr>
          <p:cNvSpPr/>
          <p:nvPr/>
        </p:nvSpPr>
        <p:spPr>
          <a:xfrm>
            <a:off x="441664" y="3805204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E2AE1CC-914E-4E05-8905-B2AB0154B2CA}"/>
              </a:ext>
            </a:extLst>
          </p:cNvPr>
          <p:cNvSpPr/>
          <p:nvPr/>
        </p:nvSpPr>
        <p:spPr>
          <a:xfrm>
            <a:off x="774456" y="4830679"/>
            <a:ext cx="11330951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3C7820-1376-4A91-BE8E-5C7194BF607A}"/>
              </a:ext>
            </a:extLst>
          </p:cNvPr>
          <p:cNvSpPr/>
          <p:nvPr/>
        </p:nvSpPr>
        <p:spPr>
          <a:xfrm>
            <a:off x="441664" y="4764058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9C0B5E5-D86B-495F-A5E9-A782B1C858EE}"/>
              </a:ext>
            </a:extLst>
          </p:cNvPr>
          <p:cNvSpPr/>
          <p:nvPr/>
        </p:nvSpPr>
        <p:spPr>
          <a:xfrm>
            <a:off x="717639" y="5765323"/>
            <a:ext cx="11387767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AA2774D-28BA-41D4-9474-50C623BC8447}"/>
              </a:ext>
            </a:extLst>
          </p:cNvPr>
          <p:cNvSpPr/>
          <p:nvPr/>
        </p:nvSpPr>
        <p:spPr>
          <a:xfrm>
            <a:off x="427808" y="5707405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26E748-A830-42FF-AD7C-03C77E030C01}"/>
              </a:ext>
            </a:extLst>
          </p:cNvPr>
          <p:cNvSpPr/>
          <p:nvPr/>
        </p:nvSpPr>
        <p:spPr>
          <a:xfrm>
            <a:off x="1007469" y="3862983"/>
            <a:ext cx="1201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sz="2400" dirty="0">
                <a:sym typeface="Wingdings" pitchFamily="2" charset="2"/>
              </a:rPr>
              <a:t>The photographs                                              in the newspaper were extraordinary</a:t>
            </a:r>
            <a:r>
              <a:rPr lang="en-US" sz="2400" dirty="0"/>
              <a:t>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EB8F97-B5D2-413F-9C8B-A5E3675ED3FF}"/>
              </a:ext>
            </a:extLst>
          </p:cNvPr>
          <p:cNvSpPr/>
          <p:nvPr/>
        </p:nvSpPr>
        <p:spPr>
          <a:xfrm>
            <a:off x="1165380" y="4338441"/>
            <a:ext cx="10451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The photographs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published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in the newspaper were extraordinary.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F177EDC-E970-427F-BB9A-4C0D2B88A827}"/>
              </a:ext>
            </a:extLst>
          </p:cNvPr>
          <p:cNvSpPr/>
          <p:nvPr/>
        </p:nvSpPr>
        <p:spPr>
          <a:xfrm>
            <a:off x="988813" y="4815502"/>
            <a:ext cx="109542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The experiment                                             at the University of Chicago was successful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E69E320-596B-4210-BF08-DA77BF4D51E0}"/>
              </a:ext>
            </a:extLst>
          </p:cNvPr>
          <p:cNvSpPr/>
          <p:nvPr/>
        </p:nvSpPr>
        <p:spPr>
          <a:xfrm>
            <a:off x="1165380" y="5329723"/>
            <a:ext cx="10643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The experiment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conducted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at the University of Chicago was successful.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571500" indent="-571500">
              <a:buClr>
                <a:schemeClr val="accent3"/>
              </a:buClr>
              <a:defRPr/>
            </a:pP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B98B39E-AD0A-484F-B8C2-B9683FE0FF09}"/>
              </a:ext>
            </a:extLst>
          </p:cNvPr>
          <p:cNvSpPr/>
          <p:nvPr/>
        </p:nvSpPr>
        <p:spPr>
          <a:xfrm>
            <a:off x="988707" y="5773878"/>
            <a:ext cx="9715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sz="2400" dirty="0"/>
              <a:t>They work in a hospital                                             by the government.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91F808A-35B2-4915-900D-39B94F05F185}"/>
              </a:ext>
            </a:extLst>
          </p:cNvPr>
          <p:cNvSpPr/>
          <p:nvPr/>
        </p:nvSpPr>
        <p:spPr>
          <a:xfrm>
            <a:off x="1216871" y="6184961"/>
            <a:ext cx="826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They work in a hospital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sponsored</a:t>
            </a:r>
            <a:r>
              <a:rPr lang="en-US" sz="2400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by the government.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9048D6-8593-4CA4-B24D-98AE05FB1198}"/>
              </a:ext>
            </a:extLst>
          </p:cNvPr>
          <p:cNvSpPr/>
          <p:nvPr/>
        </p:nvSpPr>
        <p:spPr>
          <a:xfrm>
            <a:off x="3536826" y="3859801"/>
            <a:ext cx="3287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Wingdings" pitchFamily="2" charset="2"/>
              </a:rPr>
              <a:t>which were published</a:t>
            </a:r>
            <a:endParaRPr lang="en-US" sz="2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E542C0-A59D-4DED-A535-8C1600AE8979}"/>
              </a:ext>
            </a:extLst>
          </p:cNvPr>
          <p:cNvSpPr/>
          <p:nvPr/>
        </p:nvSpPr>
        <p:spPr>
          <a:xfrm>
            <a:off x="3136242" y="4822964"/>
            <a:ext cx="29607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which was conducted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F297826-5D00-4C13-9176-6EA415986E66}"/>
              </a:ext>
            </a:extLst>
          </p:cNvPr>
          <p:cNvSpPr/>
          <p:nvPr/>
        </p:nvSpPr>
        <p:spPr>
          <a:xfrm>
            <a:off x="4423661" y="5777346"/>
            <a:ext cx="3660466" cy="465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which was sponsored</a:t>
            </a:r>
          </a:p>
        </p:txBody>
      </p:sp>
    </p:spTree>
    <p:extLst>
      <p:ext uri="{BB962C8B-B14F-4D97-AF65-F5344CB8AC3E}">
        <p14:creationId xmlns:p14="http://schemas.microsoft.com/office/powerpoint/2010/main" val="3495884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mph" presetSubtype="0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25"/>
                            </p:stCondLst>
                            <p:childTnLst>
                              <p:par>
                                <p:cTn id="8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25"/>
                            </p:stCondLst>
                            <p:childTnLst>
                              <p:par>
                                <p:cTn id="99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1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"/>
                            </p:stCondLst>
                            <p:childTnLst>
                              <p:par>
                                <p:cTn id="123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"/>
                            </p:stCondLst>
                            <p:childTnLst>
                              <p:par>
                                <p:cTn id="135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25"/>
                            </p:stCondLst>
                            <p:childTnLst>
                              <p:par>
                                <p:cTn id="147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4" grpId="1"/>
      <p:bldP spid="24" grpId="2"/>
      <p:bldP spid="25" grpId="0"/>
      <p:bldP spid="26" grpId="0"/>
      <p:bldP spid="27" grpId="0" animBg="1"/>
      <p:bldP spid="28" grpId="0" animBg="1"/>
      <p:bldP spid="29" grpId="0"/>
      <p:bldP spid="30" grpId="0"/>
      <p:bldP spid="33" grpId="0"/>
      <p:bldP spid="33" grpId="1"/>
      <p:bldP spid="33" grpId="2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/>
      <p:bldP spid="42" grpId="0"/>
      <p:bldP spid="43" grpId="0"/>
      <p:bldP spid="44" grpId="0"/>
      <p:bldP spid="45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C559EE1-FF4F-423F-991D-841E11A09690}"/>
              </a:ext>
            </a:extLst>
          </p:cNvPr>
          <p:cNvCxnSpPr>
            <a:cxnSpLocks/>
            <a:stCxn id="20" idx="4"/>
            <a:endCxn id="37" idx="4"/>
          </p:cNvCxnSpPr>
          <p:nvPr/>
        </p:nvCxnSpPr>
        <p:spPr>
          <a:xfrm flipH="1">
            <a:off x="731495" y="1277019"/>
            <a:ext cx="3465" cy="40662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6B33843B-F44B-40BF-AE93-D3EBB0E3C733}"/>
              </a:ext>
            </a:extLst>
          </p:cNvPr>
          <p:cNvSpPr/>
          <p:nvPr/>
        </p:nvSpPr>
        <p:spPr>
          <a:xfrm>
            <a:off x="133230" y="-77203"/>
            <a:ext cx="27607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Exercise 3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04321F-42B2-4F85-A94A-37A3494F6D6F}"/>
              </a:ext>
            </a:extLst>
          </p:cNvPr>
          <p:cNvSpPr/>
          <p:nvPr/>
        </p:nvSpPr>
        <p:spPr>
          <a:xfrm>
            <a:off x="2893985" y="92074"/>
            <a:ext cx="9076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Rewrite the following sentences, using a past participial phrase.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73FF0D-0E11-4BAA-B7B3-D08F7EC878B5}"/>
              </a:ext>
            </a:extLst>
          </p:cNvPr>
          <p:cNvSpPr/>
          <p:nvPr/>
        </p:nvSpPr>
        <p:spPr>
          <a:xfrm>
            <a:off x="4234579" y="737814"/>
            <a:ext cx="2003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who reached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CDC10A-8428-4119-A3DF-C49F6A2D475F}"/>
              </a:ext>
            </a:extLst>
          </p:cNvPr>
          <p:cNvSpPr/>
          <p:nvPr/>
        </p:nvSpPr>
        <p:spPr>
          <a:xfrm>
            <a:off x="1097300" y="734373"/>
            <a:ext cx="8964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sz="2400" dirty="0"/>
              <a:t>John was                man                              the top of the mountain.</a:t>
            </a:r>
            <a:endParaRPr lang="en-US" sz="2400" baseline="-250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8261BB8-DB24-4CD0-B372-CD671C0FB40E}"/>
              </a:ext>
            </a:extLst>
          </p:cNvPr>
          <p:cNvSpPr/>
          <p:nvPr/>
        </p:nvSpPr>
        <p:spPr>
          <a:xfrm>
            <a:off x="734958" y="755764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4E98C6-DE36-4AFD-B966-56415F69BBFD}"/>
              </a:ext>
            </a:extLst>
          </p:cNvPr>
          <p:cNvSpPr/>
          <p:nvPr/>
        </p:nvSpPr>
        <p:spPr>
          <a:xfrm>
            <a:off x="445129" y="697846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781E44E-6582-4DE8-B45B-BBBAA4031D4D}"/>
              </a:ext>
            </a:extLst>
          </p:cNvPr>
          <p:cNvSpPr/>
          <p:nvPr/>
        </p:nvSpPr>
        <p:spPr>
          <a:xfrm>
            <a:off x="731493" y="1770608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FC0CA-AB75-44A4-A97E-BC15C9B2F7E1}"/>
              </a:ext>
            </a:extLst>
          </p:cNvPr>
          <p:cNvSpPr/>
          <p:nvPr/>
        </p:nvSpPr>
        <p:spPr>
          <a:xfrm>
            <a:off x="441664" y="1712690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97D49C-F92E-439D-8635-42D23C01642B}"/>
              </a:ext>
            </a:extLst>
          </p:cNvPr>
          <p:cNvSpPr/>
          <p:nvPr/>
        </p:nvSpPr>
        <p:spPr>
          <a:xfrm>
            <a:off x="1311156" y="1782130"/>
            <a:ext cx="8683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sz="2400" dirty="0"/>
              <a:t>              person                        the room must turn off the light.</a:t>
            </a:r>
            <a:endParaRPr lang="en-US" alt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56B44D-74C6-4A21-A6D2-DE43CFEB2B09}"/>
              </a:ext>
            </a:extLst>
          </p:cNvPr>
          <p:cNvSpPr/>
          <p:nvPr/>
        </p:nvSpPr>
        <p:spPr>
          <a:xfrm>
            <a:off x="3466012" y="1780457"/>
            <a:ext cx="1745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who leaves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2723C4-7E7C-4F32-A510-95A93AFBA7A1}"/>
              </a:ext>
            </a:extLst>
          </p:cNvPr>
          <p:cNvSpPr/>
          <p:nvPr/>
        </p:nvSpPr>
        <p:spPr>
          <a:xfrm>
            <a:off x="1165380" y="1300898"/>
            <a:ext cx="8251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John was the last man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to reach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top of the mountain.</a:t>
            </a:r>
            <a:endParaRPr lang="en-US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009896A-CA00-47D8-9A14-EDF41B0A3270}"/>
              </a:ext>
            </a:extLst>
          </p:cNvPr>
          <p:cNvSpPr/>
          <p:nvPr/>
        </p:nvSpPr>
        <p:spPr>
          <a:xfrm>
            <a:off x="1156031" y="2338806"/>
            <a:ext cx="8452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/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last person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to leave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room must turn off the light.</a:t>
            </a:r>
          </a:p>
          <a:p>
            <a:pPr marL="571500" indent="-571500"/>
            <a:endParaRPr lang="en-US" alt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A17A772-DA80-439C-A8D3-39A80FFD6C7B}"/>
              </a:ext>
            </a:extLst>
          </p:cNvPr>
          <p:cNvSpPr/>
          <p:nvPr/>
        </p:nvSpPr>
        <p:spPr>
          <a:xfrm>
            <a:off x="731493" y="2837647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CBFF4DB-55C5-43AF-B0E7-CF8B0DE0068D}"/>
              </a:ext>
            </a:extLst>
          </p:cNvPr>
          <p:cNvSpPr/>
          <p:nvPr/>
        </p:nvSpPr>
        <p:spPr>
          <a:xfrm>
            <a:off x="441664" y="2779729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FA4241-42A9-4F62-8925-A66C953B6266}"/>
              </a:ext>
            </a:extLst>
          </p:cNvPr>
          <p:cNvSpPr/>
          <p:nvPr/>
        </p:nvSpPr>
        <p:spPr>
          <a:xfrm>
            <a:off x="1168253" y="2848484"/>
            <a:ext cx="9867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2400" dirty="0"/>
              <a:t>                person                                   is Mr. Smith</a:t>
            </a:r>
            <a:endParaRPr lang="en-US" alt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255F61-7821-435E-B36C-C61BB8E663A3}"/>
              </a:ext>
            </a:extLst>
          </p:cNvPr>
          <p:cNvSpPr/>
          <p:nvPr/>
        </p:nvSpPr>
        <p:spPr>
          <a:xfrm>
            <a:off x="1139961" y="3336935"/>
            <a:ext cx="9473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The first person </a:t>
            </a: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to see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itchFamily="2" charset="2"/>
              </a:rPr>
              <a:t>is Mr. Smith.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A03C45-A712-4A9C-9F49-B1B79D601891}"/>
              </a:ext>
            </a:extLst>
          </p:cNvPr>
          <p:cNvSpPr/>
          <p:nvPr/>
        </p:nvSpPr>
        <p:spPr>
          <a:xfrm>
            <a:off x="3466012" y="2847110"/>
            <a:ext cx="2955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that we must see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A33E3F4-2D61-4378-B338-375CA0F9BA11}"/>
              </a:ext>
            </a:extLst>
          </p:cNvPr>
          <p:cNvSpPr/>
          <p:nvPr/>
        </p:nvSpPr>
        <p:spPr>
          <a:xfrm>
            <a:off x="731493" y="3863122"/>
            <a:ext cx="11373915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0295C68-59CD-4E7E-870C-E2A0CB9557C2}"/>
              </a:ext>
            </a:extLst>
          </p:cNvPr>
          <p:cNvSpPr/>
          <p:nvPr/>
        </p:nvSpPr>
        <p:spPr>
          <a:xfrm>
            <a:off x="441664" y="3805204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E2AE1CC-914E-4E05-8905-B2AB0154B2CA}"/>
              </a:ext>
            </a:extLst>
          </p:cNvPr>
          <p:cNvSpPr/>
          <p:nvPr/>
        </p:nvSpPr>
        <p:spPr>
          <a:xfrm>
            <a:off x="774456" y="4830679"/>
            <a:ext cx="11330951" cy="463338"/>
          </a:xfrm>
          <a:custGeom>
            <a:avLst/>
            <a:gdLst>
              <a:gd name="connsiteX0" fmla="*/ 0 w 5141084"/>
              <a:gd name="connsiteY0" fmla="*/ 0 h 458629"/>
              <a:gd name="connsiteX1" fmla="*/ 5141084 w 5141084"/>
              <a:gd name="connsiteY1" fmla="*/ 0 h 458629"/>
              <a:gd name="connsiteX2" fmla="*/ 5141084 w 5141084"/>
              <a:gd name="connsiteY2" fmla="*/ 458629 h 458629"/>
              <a:gd name="connsiteX3" fmla="*/ 0 w 5141084"/>
              <a:gd name="connsiteY3" fmla="*/ 458629 h 458629"/>
              <a:gd name="connsiteX4" fmla="*/ 0 w 5141084"/>
              <a:gd name="connsiteY4" fmla="*/ 0 h 45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1084" h="458629">
                <a:moveTo>
                  <a:pt x="0" y="0"/>
                </a:moveTo>
                <a:lnTo>
                  <a:pt x="5141084" y="0"/>
                </a:lnTo>
                <a:lnTo>
                  <a:pt x="5141084" y="458629"/>
                </a:lnTo>
                <a:lnTo>
                  <a:pt x="0" y="458629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4037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400" kern="12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83C7820-1376-4A91-BE8E-5C7194BF607A}"/>
              </a:ext>
            </a:extLst>
          </p:cNvPr>
          <p:cNvSpPr/>
          <p:nvPr/>
        </p:nvSpPr>
        <p:spPr>
          <a:xfrm>
            <a:off x="441664" y="4764058"/>
            <a:ext cx="579661" cy="57917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r>
              <a: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26E748-A830-42FF-AD7C-03C77E030C01}"/>
              </a:ext>
            </a:extLst>
          </p:cNvPr>
          <p:cNvSpPr/>
          <p:nvPr/>
        </p:nvSpPr>
        <p:spPr>
          <a:xfrm>
            <a:off x="1165380" y="3871956"/>
            <a:ext cx="12019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altLang="en-US" sz="2400" dirty="0"/>
              <a:t>This is                       person                               in that way</a:t>
            </a:r>
            <a:r>
              <a:rPr lang="en-US" sz="2400" dirty="0"/>
              <a:t>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EB8F97-B5D2-413F-9C8B-A5E3675ED3FF}"/>
              </a:ext>
            </a:extLst>
          </p:cNvPr>
          <p:cNvSpPr/>
          <p:nvPr/>
        </p:nvSpPr>
        <p:spPr>
          <a:xfrm>
            <a:off x="1165380" y="4338441"/>
            <a:ext cx="10451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This is the second person </a:t>
            </a:r>
            <a:r>
              <a:rPr lang="en-US" alt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to be killed 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in that way.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sym typeface="Wingdings" pitchFamily="2" charset="2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F177EDC-E970-427F-BB9A-4C0D2B88A827}"/>
              </a:ext>
            </a:extLst>
          </p:cNvPr>
          <p:cNvSpPr/>
          <p:nvPr/>
        </p:nvSpPr>
        <p:spPr>
          <a:xfrm>
            <a:off x="1161859" y="4835731"/>
            <a:ext cx="8546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ym typeface="Wingdings" panose="05000000000000000000" pitchFamily="2" charset="2"/>
              </a:rPr>
              <a:t>                person                           the ball will be the winner.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E69E320-596B-4210-BF08-DA77BF4D51E0}"/>
              </a:ext>
            </a:extLst>
          </p:cNvPr>
          <p:cNvSpPr/>
          <p:nvPr/>
        </p:nvSpPr>
        <p:spPr>
          <a:xfrm>
            <a:off x="1165380" y="5329723"/>
            <a:ext cx="10643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accent3"/>
              </a:buClr>
              <a:defRPr/>
            </a:pP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 The fist person </a:t>
            </a:r>
            <a:r>
              <a:rPr lang="en-US" alt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to catch </a:t>
            </a:r>
            <a:r>
              <a:rPr lang="en-US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the ball will be the winner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D9048D6-8593-4CA4-B24D-98AE05FB1198}"/>
              </a:ext>
            </a:extLst>
          </p:cNvPr>
          <p:cNvSpPr/>
          <p:nvPr/>
        </p:nvSpPr>
        <p:spPr>
          <a:xfrm>
            <a:off x="4843280" y="3869314"/>
            <a:ext cx="2273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/>
              <a:t>who was killed</a:t>
            </a:r>
            <a:endParaRPr lang="en-US" sz="2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E542C0-A59D-4DED-A535-8C1600AE8979}"/>
              </a:ext>
            </a:extLst>
          </p:cNvPr>
          <p:cNvSpPr/>
          <p:nvPr/>
        </p:nvSpPr>
        <p:spPr>
          <a:xfrm>
            <a:off x="3477519" y="4835510"/>
            <a:ext cx="1993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ym typeface="Wingdings" panose="05000000000000000000" pitchFamily="2" charset="2"/>
              </a:rPr>
              <a:t>who catches 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67A8D-2C18-4ED5-B607-2ECB06AD32AF}"/>
              </a:ext>
            </a:extLst>
          </p:cNvPr>
          <p:cNvSpPr/>
          <p:nvPr/>
        </p:nvSpPr>
        <p:spPr>
          <a:xfrm>
            <a:off x="2442287" y="736469"/>
            <a:ext cx="12715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last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64525A-42C1-4AEE-B717-6177BFB0900E}"/>
              </a:ext>
            </a:extLst>
          </p:cNvPr>
          <p:cNvSpPr/>
          <p:nvPr/>
        </p:nvSpPr>
        <p:spPr>
          <a:xfrm>
            <a:off x="1159692" y="1778939"/>
            <a:ext cx="128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last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4C2886-E39A-4C8D-97B1-114D865B58C2}"/>
              </a:ext>
            </a:extLst>
          </p:cNvPr>
          <p:cNvSpPr/>
          <p:nvPr/>
        </p:nvSpPr>
        <p:spPr>
          <a:xfrm>
            <a:off x="1165380" y="2863880"/>
            <a:ext cx="1340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first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758470-2959-408D-9E97-001378951CA6}"/>
              </a:ext>
            </a:extLst>
          </p:cNvPr>
          <p:cNvSpPr/>
          <p:nvPr/>
        </p:nvSpPr>
        <p:spPr>
          <a:xfrm>
            <a:off x="2171701" y="3878518"/>
            <a:ext cx="1975562" cy="470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the second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39D0A1-DBC4-4A73-8F93-A05207F29377}"/>
              </a:ext>
            </a:extLst>
          </p:cNvPr>
          <p:cNvSpPr/>
          <p:nvPr/>
        </p:nvSpPr>
        <p:spPr>
          <a:xfrm>
            <a:off x="1136727" y="4855026"/>
            <a:ext cx="141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ym typeface="Wingdings" panose="05000000000000000000" pitchFamily="2" charset="2"/>
              </a:rPr>
              <a:t>The first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3150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mph" presetSubtype="0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5"/>
                            </p:stCondLst>
                            <p:childTnLst>
                              <p:par>
                                <p:cTn id="110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4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25"/>
                            </p:stCondLst>
                            <p:childTnLst>
                              <p:par>
                                <p:cTn id="126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"/>
                            </p:stCondLst>
                            <p:childTnLst>
                              <p:par>
                                <p:cTn id="142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5" presetClass="emph" presetSubtype="0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5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"/>
                            </p:stCondLst>
                            <p:childTnLst>
                              <p:par>
                                <p:cTn id="158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4" grpId="1"/>
      <p:bldP spid="24" grpId="2"/>
      <p:bldP spid="25" grpId="0"/>
      <p:bldP spid="26" grpId="0"/>
      <p:bldP spid="27" grpId="0" animBg="1"/>
      <p:bldP spid="28" grpId="0" animBg="1"/>
      <p:bldP spid="29" grpId="0"/>
      <p:bldP spid="30" grpId="0"/>
      <p:bldP spid="33" grpId="0"/>
      <p:bldP spid="33" grpId="1"/>
      <p:bldP spid="33" grpId="2"/>
      <p:bldP spid="34" grpId="0" animBg="1"/>
      <p:bldP spid="35" grpId="0" animBg="1"/>
      <p:bldP spid="36" grpId="0" animBg="1"/>
      <p:bldP spid="37" grpId="0" animBg="1"/>
      <p:bldP spid="41" grpId="0"/>
      <p:bldP spid="42" grpId="0"/>
      <p:bldP spid="43" grpId="0"/>
      <p:bldP spid="44" grpId="0"/>
      <p:bldP spid="49" grpId="0"/>
      <p:bldP spid="49" grpId="1"/>
      <p:bldP spid="49" grpId="2"/>
      <p:bldP spid="50" grpId="0"/>
      <p:bldP spid="50" grpId="1"/>
      <p:bldP spid="50" grpId="2"/>
      <p:bldP spid="2" grpId="0"/>
      <p:bldP spid="2" grpId="1"/>
      <p:bldP spid="3" grpId="0"/>
      <p:bldP spid="3" grpId="1"/>
      <p:bldP spid="4" grpId="0"/>
      <p:bldP spid="4" grpId="1"/>
      <p:bldP spid="7" grpId="0"/>
      <p:bldP spid="7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DE5A-90FD-4806-8471-ED27EF96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7C6E2-C2F0-4FBF-9D80-721B10B3E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0766ADF6-E1E1-4F0E-9395-25D316FB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394"/>
            <a:ext cx="12192000" cy="698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A575B07-760E-4141-BD0F-952D37EE0C3F}"/>
              </a:ext>
            </a:extLst>
          </p:cNvPr>
          <p:cNvSpPr/>
          <p:nvPr/>
        </p:nvSpPr>
        <p:spPr>
          <a:xfrm>
            <a:off x="371943" y="530315"/>
            <a:ext cx="42675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>
                <a:ln/>
                <a:solidFill>
                  <a:schemeClr val="accent4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Forte" panose="03060902040502070203" pitchFamily="66" charset="0"/>
              </a:rPr>
              <a:t>Practice 2</a:t>
            </a:r>
            <a:endParaRPr lang="en-US" sz="8000" b="1" cap="none" spc="0" dirty="0">
              <a:ln/>
              <a:solidFill>
                <a:schemeClr val="accent4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90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650</TotalTime>
  <Words>608</Words>
  <Application>Microsoft Office PowerPoint</Application>
  <PresentationFormat>Widescreen</PresentationFormat>
  <Paragraphs>118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Bodoni MT Black</vt:lpstr>
      <vt:lpstr>Forte</vt:lpstr>
      <vt:lpstr>Monotype Corsiva</vt:lpstr>
      <vt:lpstr>Rockwell</vt:lpstr>
      <vt:lpstr>Snap ITC</vt:lpstr>
      <vt:lpstr>Times New Roman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Giang Nguyen</dc:creator>
  <cp:lastModifiedBy>Giang Nguyen</cp:lastModifiedBy>
  <cp:revision>31</cp:revision>
  <dcterms:created xsi:type="dcterms:W3CDTF">2020-05-03T03:37:28Z</dcterms:created>
  <dcterms:modified xsi:type="dcterms:W3CDTF">2020-05-03T14:28:22Z</dcterms:modified>
</cp:coreProperties>
</file>